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0" r:id="rId4"/>
  </p:sldMasterIdLst>
  <p:notesMasterIdLst>
    <p:notesMasterId r:id="rId24"/>
  </p:notesMasterIdLst>
  <p:handoutMasterIdLst>
    <p:handoutMasterId r:id="rId25"/>
  </p:handoutMasterIdLst>
  <p:sldIdLst>
    <p:sldId id="265" r:id="rId5"/>
    <p:sldId id="266" r:id="rId6"/>
    <p:sldId id="275" r:id="rId7"/>
    <p:sldId id="267" r:id="rId8"/>
    <p:sldId id="276" r:id="rId9"/>
    <p:sldId id="268" r:id="rId10"/>
    <p:sldId id="277" r:id="rId11"/>
    <p:sldId id="269" r:id="rId12"/>
    <p:sldId id="278" r:id="rId13"/>
    <p:sldId id="270" r:id="rId14"/>
    <p:sldId id="279" r:id="rId15"/>
    <p:sldId id="271" r:id="rId16"/>
    <p:sldId id="280" r:id="rId17"/>
    <p:sldId id="272" r:id="rId18"/>
    <p:sldId id="281" r:id="rId19"/>
    <p:sldId id="273" r:id="rId20"/>
    <p:sldId id="282" r:id="rId21"/>
    <p:sldId id="274" r:id="rId22"/>
    <p:sldId id="283" r:id="rId23"/>
  </p:sldIdLst>
  <p:sldSz cx="12188825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3D5FCA93-684E-4C64-AF18-4F3F1AB6AF7C}">
          <p14:sldIdLst/>
        </p14:section>
        <p14:section name="Oddíl bez názvu" id="{B632A5C7-B680-4C4C-A8BE-397900A72C47}">
          <p14:sldIdLst>
            <p14:sldId id="265"/>
            <p14:sldId id="266"/>
            <p14:sldId id="275"/>
            <p14:sldId id="267"/>
            <p14:sldId id="276"/>
            <p14:sldId id="268"/>
            <p14:sldId id="277"/>
            <p14:sldId id="269"/>
            <p14:sldId id="278"/>
            <p14:sldId id="270"/>
            <p14:sldId id="279"/>
            <p14:sldId id="271"/>
            <p14:sldId id="280"/>
            <p14:sldId id="272"/>
            <p14:sldId id="281"/>
            <p14:sldId id="273"/>
            <p14:sldId id="282"/>
            <p14:sldId id="274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96" autoAdjust="0"/>
    <p:restoredTop sz="94629" autoAdjust="0"/>
  </p:normalViewPr>
  <p:slideViewPr>
    <p:cSldViewPr showGuides="1">
      <p:cViewPr varScale="1">
        <p:scale>
          <a:sx n="115" d="100"/>
          <a:sy n="115" d="100"/>
        </p:scale>
        <p:origin x="1098" y="10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348D6A5-469F-4FA4-A147-C8B8EC25BB7B}" type="datetime1">
              <a:rPr lang="cs-CZ" smtClean="0"/>
              <a:t>20. 5. 2022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C13C5B1F-949B-4DD0-A78B-C3911861FAC0}" type="datetime1">
              <a:rPr lang="cs-CZ" smtClean="0"/>
              <a:pPr/>
              <a:t>20. 5. 2022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4641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4854" y="1122363"/>
            <a:ext cx="8999118" cy="2387600"/>
          </a:xfrm>
        </p:spPr>
        <p:txBody>
          <a:bodyPr anchor="b">
            <a:normAutofit/>
          </a:bodyPr>
          <a:lstStyle>
            <a:lvl1pPr algn="ctr">
              <a:defRPr sz="4799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4854" y="3602038"/>
            <a:ext cx="8999118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0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68" y="4289373"/>
            <a:ext cx="10364864" cy="819355"/>
          </a:xfrm>
        </p:spPr>
        <p:txBody>
          <a:bodyPr anchor="b">
            <a:normAutofit/>
          </a:bodyPr>
          <a:lstStyle>
            <a:lvl1pPr>
              <a:defRPr sz="2799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568" y="621322"/>
            <a:ext cx="103648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7" y="5108728"/>
            <a:ext cx="103632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FFC4-6E08-4C95-BBE6-CC62724D5D23}" type="datetime1">
              <a:rPr lang="cs-CZ" smtClean="0"/>
              <a:pPr/>
              <a:t>20. 5. 2022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11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7" y="609601"/>
            <a:ext cx="10351066" cy="3424859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7" y="4204820"/>
            <a:ext cx="10351065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FFC4-6E08-4C95-BBE6-CC62724D5D23}" type="datetime1">
              <a:rPr lang="cs-CZ" smtClean="0"/>
              <a:pPr/>
              <a:t>20. 5. 2022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6098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609600"/>
            <a:ext cx="9300329" cy="2992904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196" y="3610032"/>
            <a:ext cx="8750020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6" y="4204821"/>
            <a:ext cx="10351066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FFC4-6E08-4C95-BBE6-CC62724D5D23}" type="datetime1">
              <a:rPr lang="cs-CZ" smtClean="0"/>
              <a:pPr/>
              <a:t>20. 5. 2022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TextBox 10"/>
          <p:cNvSpPr txBox="1"/>
          <p:nvPr/>
        </p:nvSpPr>
        <p:spPr>
          <a:xfrm>
            <a:off x="836394" y="73524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5181" y="2972093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375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69" y="2126943"/>
            <a:ext cx="10352630" cy="2511835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6" y="4650556"/>
            <a:ext cx="10351067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FFC4-6E08-4C95-BBE6-CC62724D5D23}" type="datetime1">
              <a:rPr lang="cs-CZ" smtClean="0"/>
              <a:pPr/>
              <a:t>20. 5. 2022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338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556" y="609601"/>
            <a:ext cx="10351066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556" y="2088320"/>
            <a:ext cx="329809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556" y="2911624"/>
            <a:ext cx="329809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3720" y="2088320"/>
            <a:ext cx="329769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3721" y="2911624"/>
            <a:ext cx="3298962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1222" y="2088320"/>
            <a:ext cx="3290354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4269" y="2911624"/>
            <a:ext cx="3290354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FFC4-6E08-4C95-BBE6-CC62724D5D23}" type="datetime1">
              <a:rPr lang="cs-CZ" smtClean="0"/>
              <a:pPr/>
              <a:t>20. 5. 2022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4497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557" y="609601"/>
            <a:ext cx="10351066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557" y="4195899"/>
            <a:ext cx="32980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9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1736" y="2298987"/>
            <a:ext cx="293928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557" y="4772161"/>
            <a:ext cx="329809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1544" y="4195899"/>
            <a:ext cx="329812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9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7807" y="2298987"/>
            <a:ext cx="2929762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0191" y="4772160"/>
            <a:ext cx="3299477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1347" y="4195899"/>
            <a:ext cx="328904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9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0681" y="2298987"/>
            <a:ext cx="2931349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1222" y="4772162"/>
            <a:ext cx="3293400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FFC4-6E08-4C95-BBE6-CC62724D5D23}" type="datetime1">
              <a:rPr lang="cs-CZ" smtClean="0"/>
              <a:pPr/>
              <a:t>20. 5. 2022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9330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88FA-03BA-466C-A785-263DBDDF76AF}" type="datetime1">
              <a:rPr lang="cs-CZ" smtClean="0"/>
              <a:pPr/>
              <a:t>20. 5. 2022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558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609600"/>
            <a:ext cx="254199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556" y="609600"/>
            <a:ext cx="7656711" cy="5181601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2F33-0CE4-4426-B155-942568323885}" type="datetime1">
              <a:rPr lang="cs-CZ" smtClean="0"/>
              <a:pPr/>
              <a:t>20. 5. 2022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897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FFC4-6E08-4C95-BBE6-CC62724D5D23}" type="datetime1">
              <a:rPr lang="cs-CZ" smtClean="0"/>
              <a:pPr/>
              <a:t>20. 5. 2022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5483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924" y="657227"/>
            <a:ext cx="9730977" cy="2852737"/>
          </a:xfrm>
        </p:spPr>
        <p:txBody>
          <a:bodyPr anchor="b">
            <a:normAutofit/>
          </a:bodyPr>
          <a:lstStyle>
            <a:lvl1pPr>
              <a:defRPr sz="3399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924" y="3602039"/>
            <a:ext cx="9730977" cy="1500187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FFC4-6E08-4C95-BBE6-CC62724D5D23}" type="datetime1">
              <a:rPr lang="cs-CZ" smtClean="0"/>
              <a:pPr/>
              <a:t>20. 5. 2022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001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7" y="609601"/>
            <a:ext cx="10351065" cy="132632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557" y="2088320"/>
            <a:ext cx="5104674" cy="370288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796" y="2088320"/>
            <a:ext cx="5092827" cy="370288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FFC4-6E08-4C95-BBE6-CC62724D5D23}" type="datetime1">
              <a:rPr lang="cs-CZ" smtClean="0"/>
              <a:pPr/>
              <a:t>20. 5. 2022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7954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7" y="609601"/>
            <a:ext cx="10351065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507" y="2088320"/>
            <a:ext cx="487792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557" y="2912232"/>
            <a:ext cx="5105878" cy="287896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336" y="2088320"/>
            <a:ext cx="486428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912232"/>
            <a:ext cx="5094030" cy="287896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6EBF-ADC2-4F30-BC6A-A20FAC67007C}" type="datetime1">
              <a:rPr lang="cs-CZ" smtClean="0"/>
              <a:pPr/>
              <a:t>20. 5. 2022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97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79ED-9CD6-4E90-BFEC-409C943DCE9C}" type="datetime1">
              <a:rPr lang="cs-CZ" smtClean="0"/>
              <a:pPr/>
              <a:t>20. 5. 2022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231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FFC4-6E08-4C95-BBE6-CC62724D5D23}" type="datetime1">
              <a:rPr lang="cs-CZ" smtClean="0"/>
              <a:pPr/>
              <a:t>20. 5. 2022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453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90" y="609600"/>
            <a:ext cx="3931213" cy="2362200"/>
          </a:xfrm>
        </p:spPr>
        <p:txBody>
          <a:bodyPr anchor="b">
            <a:normAutofit/>
          </a:bodyPr>
          <a:lstStyle>
            <a:lvl1pPr>
              <a:defRPr sz="2799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742" y="609600"/>
            <a:ext cx="6187880" cy="5181600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6990" y="2971801"/>
            <a:ext cx="3931213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4448-F86C-4FF0-A830-90C17E875AEE}" type="datetime1">
              <a:rPr lang="cs-CZ" smtClean="0"/>
              <a:pPr/>
              <a:t>20. 5. 2022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519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9" y="609600"/>
            <a:ext cx="5928229" cy="2362200"/>
          </a:xfrm>
        </p:spPr>
        <p:txBody>
          <a:bodyPr anchor="b">
            <a:normAutofit/>
          </a:bodyPr>
          <a:lstStyle>
            <a:lvl1pPr>
              <a:defRPr sz="3199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2871" y="758881"/>
            <a:ext cx="325450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6" y="2971800"/>
            <a:ext cx="5933404" cy="2819400"/>
          </a:xfrm>
        </p:spPr>
        <p:txBody>
          <a:bodyPr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64F1-6E9E-4327-9AE7-D6E65D88A80E}" type="datetime1">
              <a:rPr lang="cs-CZ" smtClean="0"/>
              <a:pPr/>
              <a:t>20. 5. 2022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598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557" y="609601"/>
            <a:ext cx="10351065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557" y="2096064"/>
            <a:ext cx="10351066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6736" y="5883276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9FFC4-6E08-4C95-BBE6-CC62724D5D23}" type="datetime1">
              <a:rPr lang="cs-CZ" smtClean="0"/>
              <a:pPr/>
              <a:t>20. 5. 2022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557" y="5883276"/>
            <a:ext cx="6671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1273" y="5883276"/>
            <a:ext cx="753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85611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126" rtl="0" eaLnBrk="1" latinLnBrk="0" hangingPunct="1">
        <a:lnSpc>
          <a:spcPct val="90000"/>
        </a:lnSpc>
        <a:spcBef>
          <a:spcPct val="0"/>
        </a:spcBef>
        <a:buNone/>
        <a:defRPr sz="3399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/>
            <a:r>
              <a:rPr lang="cs-CZ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cs-CZ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cs-CZ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cs-CZ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cs-CZ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cs-CZ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cs-CZ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cs-CZ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cs-CZ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cs-CZ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cs-CZ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cs-CZ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cs-CZ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</a:t>
            </a:r>
            <a:r>
              <a:rPr lang="cs-CZ" sz="3600" b="1" i="1" dirty="0" smtClean="0"/>
              <a:t/>
            </a:r>
            <a:br>
              <a:rPr lang="cs-CZ" sz="3600" b="1" i="1" dirty="0" smtClean="0"/>
            </a:br>
            <a:r>
              <a:rPr lang="cs-CZ" sz="3600" b="1" i="1" dirty="0" smtClean="0"/>
              <a:t/>
            </a:r>
            <a:br>
              <a:rPr lang="cs-CZ" sz="3600" b="1" i="1" dirty="0" smtClean="0"/>
            </a:br>
            <a:r>
              <a:rPr lang="cs-CZ" sz="3200" b="1" i="1" dirty="0" smtClean="0"/>
              <a:t/>
            </a:r>
            <a:br>
              <a:rPr lang="cs-CZ" sz="3200" b="1" i="1" dirty="0" smtClean="0"/>
            </a:br>
            <a:r>
              <a:rPr lang="cs-CZ" sz="3200" b="1" i="1" dirty="0" smtClean="0"/>
              <a:t/>
            </a:r>
            <a:br>
              <a:rPr lang="cs-CZ" sz="3200" b="1" i="1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idx="1"/>
          </p:nvPr>
        </p:nvSpPr>
        <p:spPr>
          <a:xfrm>
            <a:off x="-1" y="2348880"/>
            <a:ext cx="10630917" cy="4248472"/>
          </a:xfrm>
        </p:spPr>
        <p:txBody>
          <a:bodyPr>
            <a:normAutofit fontScale="62500" lnSpcReduction="20000"/>
          </a:bodyPr>
          <a:lstStyle/>
          <a:p>
            <a:r>
              <a:rPr lang="cs-CZ" sz="4600" b="1" dirty="0" smtClean="0">
                <a:latin typeface="Batang" panose="02030600000101010101" pitchFamily="18" charset="-127"/>
                <a:ea typeface="Batang" panose="02030600000101010101" pitchFamily="18" charset="-127"/>
                <a:cs typeface="David" panose="020E0502060401010101" pitchFamily="34" charset="-79"/>
              </a:rPr>
              <a:t>3. SCHŮZE PODVÝBORU PRO LETECTVÍ </a:t>
            </a:r>
            <a:br>
              <a:rPr lang="cs-CZ" sz="4600" b="1" dirty="0" smtClean="0">
                <a:latin typeface="Batang" panose="02030600000101010101" pitchFamily="18" charset="-127"/>
                <a:ea typeface="Batang" panose="02030600000101010101" pitchFamily="18" charset="-127"/>
                <a:cs typeface="David" panose="020E0502060401010101" pitchFamily="34" charset="-79"/>
              </a:rPr>
            </a:br>
            <a:r>
              <a:rPr lang="cs-CZ" sz="4600" b="1" dirty="0" smtClean="0">
                <a:latin typeface="Batang" panose="02030600000101010101" pitchFamily="18" charset="-127"/>
                <a:ea typeface="Batang" panose="02030600000101010101" pitchFamily="18" charset="-127"/>
                <a:cs typeface="David" panose="020E0502060401010101" pitchFamily="34" charset="-79"/>
              </a:rPr>
              <a:t>A VESMÍRNÝ PROGRAM:</a:t>
            </a:r>
            <a:r>
              <a:rPr lang="cs-CZ" sz="4600" dirty="0" smtClean="0">
                <a:latin typeface="Batang" panose="02030600000101010101" pitchFamily="18" charset="-127"/>
                <a:ea typeface="Batang" panose="02030600000101010101" pitchFamily="18" charset="-127"/>
                <a:cs typeface="David" panose="020E0502060401010101" pitchFamily="34" charset="-79"/>
              </a:rPr>
              <a:t/>
            </a:r>
            <a:br>
              <a:rPr lang="cs-CZ" sz="4600" dirty="0" smtClean="0">
                <a:latin typeface="Batang" panose="02030600000101010101" pitchFamily="18" charset="-127"/>
                <a:ea typeface="Batang" panose="02030600000101010101" pitchFamily="18" charset="-127"/>
                <a:cs typeface="David" panose="020E0502060401010101" pitchFamily="34" charset="-79"/>
              </a:rPr>
            </a:br>
            <a:r>
              <a:rPr lang="cs-CZ" sz="3600" dirty="0" smtClean="0">
                <a:latin typeface="Constantia" panose="02030602050306030303" pitchFamily="18" charset="0"/>
                <a:cs typeface="David" panose="020E0502060401010101" pitchFamily="34" charset="-79"/>
              </a:rPr>
              <a:t/>
            </a:r>
            <a:br>
              <a:rPr lang="cs-CZ" sz="3600" dirty="0" smtClean="0">
                <a:latin typeface="Constantia" panose="02030602050306030303" pitchFamily="18" charset="0"/>
                <a:cs typeface="David" panose="020E0502060401010101" pitchFamily="34" charset="-79"/>
              </a:rPr>
            </a:br>
            <a:r>
              <a:rPr lang="cs-CZ" sz="4600" i="1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„Udělování ocenění </a:t>
            </a:r>
            <a:r>
              <a:rPr lang="cs-CZ" sz="4600" i="1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vybraným osobnostem</a:t>
            </a:r>
            <a:br>
              <a:rPr lang="cs-CZ" sz="4600" i="1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cs-CZ" sz="4600" i="1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za </a:t>
            </a:r>
            <a:r>
              <a:rPr lang="cs-CZ" sz="4600" i="1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jejich významný </a:t>
            </a:r>
            <a:r>
              <a:rPr lang="cs-CZ" sz="4600" i="1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přínos pro čs. letectví, </a:t>
            </a:r>
            <a:r>
              <a:rPr lang="cs-CZ" sz="4600" i="1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kosmonautiku </a:t>
            </a:r>
            <a:br>
              <a:rPr lang="cs-CZ" sz="4600" i="1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cs-CZ" sz="4600" i="1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cs-CZ" sz="4600" i="1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jejich propagaci za r. 2021</a:t>
            </a:r>
            <a:r>
              <a:rPr lang="cs-CZ" sz="4600" i="1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“</a:t>
            </a:r>
          </a:p>
          <a:p>
            <a:endParaRPr lang="cs-CZ" sz="3900" b="1" i="1" dirty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cs-CZ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25. </a:t>
            </a:r>
            <a:r>
              <a:rPr lang="cs-CZ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k</a:t>
            </a:r>
            <a:r>
              <a:rPr lang="cs-CZ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větna 2022</a:t>
            </a:r>
            <a:r>
              <a:rPr lang="cs-CZ" sz="3900" b="1" i="1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cs-CZ" sz="3900" b="1" i="1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cs-CZ" sz="3900" dirty="0" smtClean="0">
              <a:latin typeface="Cambria Math" panose="02040503050406030204" pitchFamily="18" charset="0"/>
              <a:ea typeface="Cambria Math" panose="02040503050406030204" pitchFamily="18" charset="0"/>
              <a:cs typeface="David" panose="020E0502060401010101" pitchFamily="34" charset="-79"/>
            </a:endParaRPr>
          </a:p>
          <a:p>
            <a:endParaRPr lang="cs-CZ" sz="3600" dirty="0">
              <a:cs typeface="David" panose="020E0502060401010101" pitchFamily="34" charset="-79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84" y="548680"/>
            <a:ext cx="936104" cy="114935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7" t="20449" r="14722" b="-1"/>
          <a:stretch/>
        </p:blipFill>
        <p:spPr>
          <a:xfrm>
            <a:off x="9350300" y="332656"/>
            <a:ext cx="2592288" cy="21602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948" y="598017"/>
            <a:ext cx="4824536" cy="114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476672"/>
            <a:ext cx="4536504" cy="576064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878388" y="548680"/>
            <a:ext cx="55446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</a:t>
            </a:r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Ing. Milan MACHOLÁN</a:t>
            </a:r>
          </a:p>
          <a:p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algn="ctr"/>
            <a:r>
              <a:rPr lang="cs-CZ" sz="2400" b="1" i="1" dirty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Udělení ocenění </a:t>
            </a: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/>
            </a:r>
            <a:b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za </a:t>
            </a:r>
            <a:r>
              <a:rPr lang="cs-CZ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manažerskou činnost </a:t>
            </a: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ve funkci ředitele a předsedy představenstva ve společnosti </a:t>
            </a:r>
            <a:endParaRPr lang="cs-CZ" sz="2400" b="1" i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První brněnská strojírna Velká Bíteš.</a:t>
            </a:r>
            <a:endParaRPr lang="cs-CZ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140" y="-1"/>
            <a:ext cx="504056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5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404664"/>
            <a:ext cx="4536504" cy="604867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374332" y="404664"/>
            <a:ext cx="655272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cs-CZ" sz="2400" b="1" i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endParaRPr lang="cs-CZ" sz="2400" b="1" i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endParaRPr lang="cs-CZ" sz="2400" b="1" i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endParaRPr lang="cs-CZ" sz="2400" b="1" i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ea typeface="Batang" panose="02030600000101010101" pitchFamily="18" charset="-127"/>
              </a:rPr>
              <a:t>doc. Ing. Jindřich PLOCH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ea typeface="Batang" panose="02030600000101010101" pitchFamily="18" charset="-127"/>
              </a:rPr>
              <a:t>, 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ea typeface="Batang" panose="02030600000101010101" pitchFamily="18" charset="-127"/>
              </a:rPr>
              <a:t>CSc.</a:t>
            </a:r>
          </a:p>
          <a:p>
            <a:pPr algn="r"/>
            <a:endParaRPr lang="cs-CZ" sz="2400" b="1" i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endParaRPr lang="cs-CZ" sz="2400" b="1" i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endParaRPr lang="cs-CZ" sz="2400" b="1" i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Udělení ocenění </a:t>
            </a:r>
            <a:r>
              <a:rPr lang="cs-CZ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za úspěšné vedení Leteckého úřadu a za </a:t>
            </a: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pedagogickou </a:t>
            </a:r>
            <a:r>
              <a:rPr lang="cs-CZ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cs-CZ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i </a:t>
            </a:r>
            <a:r>
              <a:rPr lang="cs-CZ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manažerskou činnost </a:t>
            </a:r>
            <a:br>
              <a:rPr lang="cs-CZ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cs-CZ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v českém leteckém průmyslu.</a:t>
            </a:r>
          </a:p>
        </p:txBody>
      </p:sp>
    </p:spTree>
    <p:extLst>
      <p:ext uri="{BB962C8B-B14F-4D97-AF65-F5344CB8AC3E}">
        <p14:creationId xmlns:p14="http://schemas.microsoft.com/office/powerpoint/2010/main" val="26993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124" y="0"/>
            <a:ext cx="5040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332656"/>
            <a:ext cx="4320480" cy="612068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022404" y="620688"/>
            <a:ext cx="53285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4000" dirty="0" smtClean="0">
              <a:latin typeface="Footlight MT Light" panose="0204060206030A020304" pitchFamily="18" charset="0"/>
            </a:endParaRPr>
          </a:p>
          <a:p>
            <a:pPr algn="ctr"/>
            <a:endParaRPr lang="cs-CZ" sz="4000" dirty="0">
              <a:latin typeface="Footlight MT Light" panose="0204060206030A020304" pitchFamily="18" charset="0"/>
            </a:endParaRPr>
          </a:p>
          <a:p>
            <a:pPr algn="ctr"/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Ing. Jiří POS</a:t>
            </a:r>
          </a:p>
          <a:p>
            <a:pPr algn="ctr"/>
            <a:endParaRPr lang="cs-CZ" sz="800" dirty="0" smtClean="0">
              <a:latin typeface="Footlight MT Light" panose="0204060206030A020304" pitchFamily="18" charset="0"/>
            </a:endParaRPr>
          </a:p>
          <a:p>
            <a:pPr algn="ctr"/>
            <a:endParaRPr lang="cs-CZ" sz="800" dirty="0">
              <a:latin typeface="Footlight MT Light" panose="0204060206030A020304" pitchFamily="18" charset="0"/>
            </a:endParaRPr>
          </a:p>
          <a:p>
            <a:pPr algn="ctr"/>
            <a:endParaRPr lang="cs-CZ" sz="800" dirty="0" smtClean="0">
              <a:latin typeface="Footlight MT Light" panose="0204060206030A020304" pitchFamily="18" charset="0"/>
            </a:endParaRPr>
          </a:p>
          <a:p>
            <a:pPr algn="ctr"/>
            <a:endParaRPr lang="cs-CZ" sz="800" dirty="0">
              <a:latin typeface="Footlight MT Light" panose="0204060206030A020304" pitchFamily="18" charset="0"/>
            </a:endParaRPr>
          </a:p>
          <a:p>
            <a:pPr algn="ctr"/>
            <a:endParaRPr lang="cs-CZ" sz="800" dirty="0" smtClean="0">
              <a:latin typeface="Footlight MT Light" panose="0204060206030A020304" pitchFamily="18" charset="0"/>
            </a:endParaRPr>
          </a:p>
          <a:p>
            <a:pPr algn="ctr"/>
            <a:endParaRPr lang="cs-CZ" sz="800" dirty="0">
              <a:latin typeface="Footlight MT Light" panose="0204060206030A020304" pitchFamily="18" charset="0"/>
            </a:endParaRPr>
          </a:p>
          <a:p>
            <a:pPr algn="ctr"/>
            <a:endParaRPr lang="cs-CZ" sz="800" dirty="0">
              <a:latin typeface="Footlight MT Light" panose="0204060206030A020304" pitchFamily="18" charset="0"/>
            </a:endParaRPr>
          </a:p>
          <a:p>
            <a:pPr algn="ctr"/>
            <a:r>
              <a:rPr lang="cs-CZ" sz="2400" b="1" i="1" dirty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Udělení ocenění </a:t>
            </a: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/>
            </a:r>
            <a:b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za </a:t>
            </a:r>
            <a:r>
              <a:rPr lang="cs-CZ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manažerskou činnost </a:t>
            </a: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v </a:t>
            </a:r>
            <a:r>
              <a:rPr lang="cs-CZ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oblasti letišť </a:t>
            </a: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a </a:t>
            </a:r>
            <a:r>
              <a:rPr lang="cs-CZ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v Českém Aeroholdingu </a:t>
            </a: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a </a:t>
            </a:r>
            <a:r>
              <a:rPr lang="cs-CZ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za přínos </a:t>
            </a: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k </a:t>
            </a:r>
            <a:r>
              <a:rPr lang="cs-CZ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rozvoji </a:t>
            </a: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letiště Václava </a:t>
            </a:r>
            <a:r>
              <a:rPr lang="cs-CZ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Havla</a:t>
            </a:r>
          </a:p>
          <a:p>
            <a:pPr algn="ctr"/>
            <a:endParaRPr lang="cs-CZ" sz="2400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cs-CZ" sz="40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34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156" y="-1"/>
            <a:ext cx="504056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404664"/>
            <a:ext cx="4176464" cy="612068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518348" y="476672"/>
            <a:ext cx="56886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400" b="1" i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cs-CZ" sz="2400" b="1" i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cs-CZ" sz="2400" b="1" i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ea typeface="Batang" panose="02030600000101010101" pitchFamily="18" charset="-127"/>
              </a:rPr>
              <a:t>d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ea typeface="Batang" panose="02030600000101010101" pitchFamily="18" charset="-127"/>
              </a:rPr>
              <a:t>oc. MUDr. Miloš SOKOL </a:t>
            </a:r>
            <a:b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ea typeface="Batang" panose="02030600000101010101" pitchFamily="18" charset="-127"/>
              </a:rPr>
            </a:b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ea typeface="Batang" panose="02030600000101010101" pitchFamily="18" charset="-127"/>
              </a:rPr>
              <a:t>Ph.D.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ea typeface="Batang" panose="02030600000101010101" pitchFamily="18" charset="-127"/>
              </a:rPr>
              <a:t>,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ea typeface="Batang" panose="02030600000101010101" pitchFamily="18" charset="-127"/>
              </a:rPr>
              <a:t> MBA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ea typeface="Batang" panose="02030600000101010101" pitchFamily="18" charset="-127"/>
              </a:rPr>
              <a:t>,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ea typeface="Batang" panose="02030600000101010101" pitchFamily="18" charset="-127"/>
              </a:rPr>
              <a:t>LL.M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  <a:ea typeface="Batang" panose="02030600000101010101" pitchFamily="18" charset="-127"/>
            </a:endParaRPr>
          </a:p>
          <a:p>
            <a:pPr algn="ctr"/>
            <a:endParaRPr lang="cs-CZ" sz="2400" b="1" i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cs-CZ" sz="2400" b="1" i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cs-CZ" sz="2400" b="1" i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Udělení ocenění </a:t>
            </a:r>
            <a:b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za </a:t>
            </a:r>
            <a:r>
              <a:rPr lang="cs-CZ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celoživotní práci leteckého lékaře </a:t>
            </a: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a </a:t>
            </a:r>
            <a:r>
              <a:rPr lang="cs-CZ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za aktivitu při šetření </a:t>
            </a: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leteckých </a:t>
            </a:r>
            <a:r>
              <a:rPr lang="cs-CZ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nehod.</a:t>
            </a:r>
          </a:p>
        </p:txBody>
      </p:sp>
    </p:spTree>
    <p:extLst>
      <p:ext uri="{BB962C8B-B14F-4D97-AF65-F5344CB8AC3E}">
        <p14:creationId xmlns:p14="http://schemas.microsoft.com/office/powerpoint/2010/main" val="313960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140" y="0"/>
            <a:ext cx="5040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2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476672"/>
            <a:ext cx="4248472" cy="583264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310436" y="476672"/>
            <a:ext cx="5040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4000" dirty="0" smtClean="0">
              <a:latin typeface="Footlight MT Light" panose="0204060206030A020304" pitchFamily="18" charset="0"/>
            </a:endParaRPr>
          </a:p>
          <a:p>
            <a:endParaRPr lang="cs-CZ" sz="4000" dirty="0" smtClean="0">
              <a:latin typeface="Footlight MT Light" panose="0204060206030A020304" pitchFamily="18" charset="0"/>
            </a:endParaRPr>
          </a:p>
          <a:p>
            <a:pPr algn="ctr"/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Bohumil ŠT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Ě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PÁN</a:t>
            </a:r>
          </a:p>
          <a:p>
            <a:endParaRPr lang="cs-CZ" dirty="0" smtClean="0"/>
          </a:p>
          <a:p>
            <a:pPr algn="ctr"/>
            <a:endParaRPr lang="cs-CZ" b="1" i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cs-CZ" b="1" i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cs-CZ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Udělení ocenění </a:t>
            </a:r>
            <a:r>
              <a:rPr lang="cs-CZ" b="1" i="1" dirty="0">
                <a:latin typeface="Batang" panose="02030600000101010101" pitchFamily="18" charset="-127"/>
                <a:ea typeface="Batang" panose="02030600000101010101" pitchFamily="18" charset="-127"/>
              </a:rPr>
              <a:t>za celoživotní práci </a:t>
            </a:r>
            <a:r>
              <a:rPr lang="cs-CZ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cs-CZ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cs-CZ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řídícího </a:t>
            </a:r>
            <a:r>
              <a:rPr lang="cs-CZ" b="1" i="1" dirty="0">
                <a:latin typeface="Batang" panose="02030600000101010101" pitchFamily="18" charset="-127"/>
                <a:ea typeface="Batang" panose="02030600000101010101" pitchFamily="18" charset="-127"/>
              </a:rPr>
              <a:t>letového provozu na stanovišti Letištní řídící věže/přibližovacího stanoviště řízení letového provozu na letišti Václava Havla a za práci zkušebního komisaře </a:t>
            </a:r>
            <a:r>
              <a:rPr lang="cs-CZ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cs-CZ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cs-CZ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Státní </a:t>
            </a:r>
            <a:r>
              <a:rPr lang="cs-CZ" b="1" i="1" dirty="0">
                <a:latin typeface="Batang" panose="02030600000101010101" pitchFamily="18" charset="-127"/>
                <a:ea typeface="Batang" panose="02030600000101010101" pitchFamily="18" charset="-127"/>
              </a:rPr>
              <a:t>letecké inspekce a za pedagogickou činnost v oboru letectví.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290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140" y="0"/>
            <a:ext cx="5112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8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88" y="332656"/>
            <a:ext cx="4608512" cy="619268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022404" y="332656"/>
            <a:ext cx="511256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4000" dirty="0" smtClean="0">
              <a:latin typeface="Footlight MT Light" panose="0204060206030A020304" pitchFamily="18" charset="0"/>
            </a:endParaRPr>
          </a:p>
          <a:p>
            <a:endParaRPr lang="cs-CZ" sz="4000" dirty="0">
              <a:latin typeface="Footlight MT Light" panose="0204060206030A020304" pitchFamily="18" charset="0"/>
            </a:endParaRPr>
          </a:p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</a:t>
            </a:r>
          </a:p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Ing. Bc. Daniel STACH</a:t>
            </a:r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algn="ctr"/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Udělení ocenění </a:t>
            </a:r>
            <a:b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za </a:t>
            </a:r>
            <a:r>
              <a:rPr lang="cs-CZ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mediální podporu, </a:t>
            </a: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úspěšnou </a:t>
            </a:r>
            <a:r>
              <a:rPr lang="cs-CZ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prezentaci </a:t>
            </a: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a </a:t>
            </a:r>
            <a:r>
              <a:rPr lang="cs-CZ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popularizaci kosmonautiky </a:t>
            </a: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a </a:t>
            </a:r>
            <a:r>
              <a:rPr lang="cs-CZ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českého leteckého průmyslu.</a:t>
            </a:r>
          </a:p>
        </p:txBody>
      </p:sp>
    </p:spTree>
    <p:extLst>
      <p:ext uri="{BB962C8B-B14F-4D97-AF65-F5344CB8AC3E}">
        <p14:creationId xmlns:p14="http://schemas.microsoft.com/office/powerpoint/2010/main" val="318514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132" y="-1"/>
            <a:ext cx="518457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7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332656"/>
            <a:ext cx="5112568" cy="612068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670476" y="476672"/>
            <a:ext cx="482453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4800" dirty="0" smtClean="0">
              <a:latin typeface="Footlight MT Light" panose="0204060206030A020304" pitchFamily="18" charset="0"/>
            </a:endParaRPr>
          </a:p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   </a:t>
            </a:r>
            <a:b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</a:b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 Ing. Milan HÜBNER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pPr algn="ctr"/>
            <a:r>
              <a:rPr lang="cs-CZ" sz="2400" b="1" i="1" dirty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Udělení ocenění </a:t>
            </a: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/>
            </a:r>
            <a:b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za </a:t>
            </a:r>
            <a:r>
              <a:rPr lang="cs-CZ" sz="2400" b="1" i="1" dirty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aktivní činnost </a:t>
            </a: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/>
            </a:r>
            <a:b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při </a:t>
            </a:r>
            <a:r>
              <a:rPr lang="cs-CZ" sz="2400" b="1" i="1" dirty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budování </a:t>
            </a: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a </a:t>
            </a:r>
            <a:r>
              <a:rPr lang="cs-CZ" sz="2400" b="1" i="1" dirty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provozu </a:t>
            </a: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/>
            </a:r>
            <a:b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letového </a:t>
            </a:r>
            <a:r>
              <a:rPr lang="cs-CZ" sz="2400" b="1" i="1" dirty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simulátoru </a:t>
            </a: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/>
            </a:r>
            <a:b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na </a:t>
            </a:r>
            <a:r>
              <a:rPr lang="cs-CZ" sz="2400" b="1" i="1" dirty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letišti Václava Havla</a:t>
            </a: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283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116" y="0"/>
            <a:ext cx="5328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1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404664"/>
            <a:ext cx="5184576" cy="619268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950396" y="476672"/>
            <a:ext cx="57606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cs-CZ" sz="2400" b="1" i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endParaRPr lang="cs-CZ" sz="2400" b="1" i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endParaRPr lang="cs-CZ" sz="2400" b="1" i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ea typeface="Batang" panose="02030600000101010101" pitchFamily="18" charset="-127"/>
              </a:rPr>
              <a:t>C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ea typeface="Batang" panose="02030600000101010101" pitchFamily="18" charset="-127"/>
              </a:rPr>
              <a:t>pt. Ing. Ladislav KELLER</a:t>
            </a:r>
          </a:p>
          <a:p>
            <a:pPr algn="r"/>
            <a:endParaRPr lang="cs-CZ" sz="2400" b="1" i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endParaRPr lang="cs-CZ" sz="2400" b="1" i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endParaRPr lang="cs-CZ" sz="2400" b="1" i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endParaRPr lang="cs-CZ" sz="2400" b="1" i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cs-CZ" sz="2400" b="1" i="1" dirty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Udělení ocenění </a:t>
            </a: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za </a:t>
            </a:r>
            <a:r>
              <a:rPr lang="cs-CZ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celoživotní práci pilota vojenských i civilních </a:t>
            </a: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dopravních </a:t>
            </a:r>
            <a:r>
              <a:rPr lang="cs-CZ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letadel </a:t>
            </a: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a </a:t>
            </a:r>
            <a:r>
              <a:rPr lang="cs-CZ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za publicistickou činnost.</a:t>
            </a:r>
            <a:endParaRPr lang="cs-CZ" sz="2400" b="1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792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140" y="0"/>
            <a:ext cx="5184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4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476672"/>
            <a:ext cx="4320480" cy="5832648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950396" y="620688"/>
            <a:ext cx="52565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       </a:t>
            </a:r>
            <a:endParaRPr lang="cs-CZ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endParaRPr lang="cs-CZ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endParaRPr lang="cs-CZ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endParaRPr lang="cs-CZ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endParaRPr lang="cs-CZ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   RNDr. Jacek KERUM</a:t>
            </a:r>
          </a:p>
          <a:p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algn="ctr"/>
            <a:r>
              <a:rPr lang="cs-CZ" sz="2400" b="1" i="1" dirty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Udělení ocenění </a:t>
            </a: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/>
            </a:r>
            <a:b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za </a:t>
            </a:r>
            <a:r>
              <a:rPr lang="cs-CZ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celoživotní činnost </a:t>
            </a: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ve </a:t>
            </a:r>
            <a:r>
              <a:rPr lang="cs-CZ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vojenské i civilní meteorologii, v Ústavu fyziky atmosféry Akademie věd České republiky </a:t>
            </a: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cs-CZ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a </a:t>
            </a:r>
            <a:r>
              <a:rPr lang="cs-CZ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za předsednictví ve sportovní komisi Aeroklubu ČR.</a:t>
            </a:r>
            <a:endParaRPr lang="cs-CZ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6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140" y="0"/>
            <a:ext cx="5256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2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Motiv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4873beb7-5857-4685-be1f-d57550cc96cc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TM04033921[[fn=Damašek]]</Template>
  <TotalTime>0</TotalTime>
  <Words>329</Words>
  <Application>Microsoft Office PowerPoint</Application>
  <PresentationFormat>Vlastní</PresentationFormat>
  <Paragraphs>80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31" baseType="lpstr">
      <vt:lpstr>Batang</vt:lpstr>
      <vt:lpstr>Arabic Typesetting</vt:lpstr>
      <vt:lpstr>Arial</vt:lpstr>
      <vt:lpstr>Bookman Old Style</vt:lpstr>
      <vt:lpstr>Cambria Math</vt:lpstr>
      <vt:lpstr>Constantia</vt:lpstr>
      <vt:lpstr>Corbel</vt:lpstr>
      <vt:lpstr>David</vt:lpstr>
      <vt:lpstr>Footlight MT Light</vt:lpstr>
      <vt:lpstr>Rockwell</vt:lpstr>
      <vt:lpstr>Times New Roman</vt:lpstr>
      <vt:lpstr>Damask</vt:lpstr>
      <vt:lpstr>                       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2019-03-15T11:11:42Z</dcterms:created>
  <dcterms:modified xsi:type="dcterms:W3CDTF">2022-05-20T08:37:22Z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